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kLiwvnr4L80&amp;ab_channel=PaulG.AllenSchool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4378afd6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4378afd6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Transformer’s memory consumption is bounded by 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04378afd67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04378afd6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4378afd6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04378afd6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04378afd6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04378afd6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4378afd6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4378afd6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04378afd6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04378afd6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04378afd67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04378afd67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4378afd6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4378afd6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4378afd6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4378afd6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4378afd6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4378afd6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0459b9ed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0459b9ed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Million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4378afd67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4378afd6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4378afd67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4378afd6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4378afd6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04378afd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4378afd6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4378afd6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544a7ef2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544a7ef2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4378afd67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4378afd67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0459b9ed2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0459b9ed2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Bill dally’s </a:t>
            </a:r>
            <a:r>
              <a:rPr lang="zh-CN" u="sng">
                <a:solidFill>
                  <a:schemeClr val="hlink"/>
                </a:solidFill>
                <a:hlinkClick r:id="rId2"/>
              </a:rPr>
              <a:t>talk</a:t>
            </a:r>
            <a:r>
              <a:rPr lang="zh-CN"/>
              <a:t>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459b9ed2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459b9ed2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04378afd6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04378afd6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459b9ed2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459b9ed2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4378afd6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04378afd6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04378afd6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04378afd6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　Mixed precision training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Zelei Shao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6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20"/>
              <a:buAutoNum type="arabicPeriod"/>
            </a:pPr>
            <a:r>
              <a:rPr lang="zh-CN" sz="2420">
                <a:solidFill>
                  <a:schemeClr val="dk2"/>
                </a:solidFill>
              </a:rPr>
              <a:t>“Master” weights in fp32</a:t>
            </a:r>
            <a:endParaRPr sz="4020"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203425" y="1197925"/>
            <a:ext cx="406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</a:t>
            </a:r>
            <a:r>
              <a:rPr lang="zh-CN"/>
              <a:t>uarantee</a:t>
            </a:r>
            <a:r>
              <a:rPr lang="zh-CN"/>
              <a:t>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Don’t cost huge memory </a:t>
            </a:r>
            <a:r>
              <a:rPr lang="zh-CN"/>
              <a:t>consumption(memory consumption is dominated by activations).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900" y="1112275"/>
            <a:ext cx="4770303" cy="3710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671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20"/>
              <a:buAutoNum type="arabicPeriod"/>
            </a:pPr>
            <a:r>
              <a:rPr lang="zh-CN" sz="2420">
                <a:solidFill>
                  <a:schemeClr val="dk2"/>
                </a:solidFill>
              </a:rPr>
              <a:t>“Master” weights in fp32</a:t>
            </a:r>
            <a:endParaRPr sz="4020"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11700" y="1152475"/>
            <a:ext cx="419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A</a:t>
            </a:r>
            <a:r>
              <a:rPr lang="zh-CN"/>
              <a:t>ccuracy loss have 2 r</a:t>
            </a:r>
            <a:r>
              <a:rPr lang="zh-CN"/>
              <a:t>easons: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Updates </a:t>
            </a:r>
            <a:r>
              <a:rPr lang="zh-CN"/>
              <a:t>underflow in fp16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 sz="1800"/>
              <a:t>update : </a:t>
            </a:r>
            <a:r>
              <a:rPr lang="zh-CN"/>
              <a:t>weight gradients multiplied by the learning 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Loss of significance in fp16: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large weights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zh-CN"/>
              <a:t>small gradient updates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521026" cy="357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2"/>
                </a:solidFill>
              </a:rPr>
              <a:t>2. loss-scaling </a:t>
            </a:r>
            <a:endParaRPr sz="3800"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199225"/>
            <a:ext cx="2911200" cy="3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to </a:t>
            </a:r>
            <a:r>
              <a:rPr lang="zh-CN"/>
              <a:t>fully utilized FP16 repersentable 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solve gradient underflow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all the gradient values are scaled by the same amount : requires no extra operations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 rotWithShape="1">
          <a:blip r:embed="rId3">
            <a:alphaModFix/>
          </a:blip>
          <a:srcRect b="0" l="15102" r="17683" t="1127"/>
          <a:stretch/>
        </p:blipFill>
        <p:spPr>
          <a:xfrm>
            <a:off x="3421150" y="1127164"/>
            <a:ext cx="5187476" cy="351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2"/>
                </a:solidFill>
              </a:rPr>
              <a:t>3.</a:t>
            </a:r>
            <a:r>
              <a:rPr lang="zh-CN">
                <a:solidFill>
                  <a:schemeClr val="dk2"/>
                </a:solidFill>
              </a:rPr>
              <a:t> Accumulate to fp32</a:t>
            </a:r>
            <a:endParaRPr sz="3800"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/>
              <a:t>motivation : avoid big reduction overflow</a:t>
            </a:r>
            <a:endParaRPr sz="1700">
              <a:solidFill>
                <a:srgbClr val="4B4545"/>
              </a:solidFill>
              <a:highlight>
                <a:srgbClr val="FFFFFF"/>
              </a:highlight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zh-CN" sz="1700">
                <a:solidFill>
                  <a:srgbClr val="4B4545"/>
                </a:solidFill>
                <a:highlight>
                  <a:srgbClr val="FFFFFF"/>
                </a:highlight>
              </a:rPr>
              <a:t>sums across elements of a vector</a:t>
            </a:r>
            <a:endParaRPr sz="1700">
              <a:solidFill>
                <a:srgbClr val="4B4545"/>
              </a:solidFill>
              <a:highlight>
                <a:srgbClr val="FFFFFF"/>
              </a:highlight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zh-CN" sz="1700">
                <a:solidFill>
                  <a:srgbClr val="4B4545"/>
                </a:solidFill>
                <a:highlight>
                  <a:srgbClr val="FFFFFF"/>
                </a:highlight>
              </a:rPr>
              <a:t>SoftMax. </a:t>
            </a:r>
            <a:endParaRPr sz="1700">
              <a:solidFill>
                <a:srgbClr val="4B4545"/>
              </a:solidFill>
              <a:highlight>
                <a:srgbClr val="FFFFFF"/>
              </a:highlight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zh-CN" sz="1700">
                <a:solidFill>
                  <a:srgbClr val="4B4545"/>
                </a:solidFill>
                <a:highlight>
                  <a:srgbClr val="FFFFFF"/>
                </a:highlight>
              </a:rPr>
              <a:t>Batch-normalization</a:t>
            </a:r>
            <a:endParaRPr sz="1700">
              <a:solidFill>
                <a:srgbClr val="4B4545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4B4545"/>
              </a:buClr>
              <a:buSzPts val="1700"/>
              <a:buChar char="○"/>
            </a:pPr>
            <a:r>
              <a:rPr lang="zh-CN" sz="1700">
                <a:solidFill>
                  <a:srgbClr val="4B4545"/>
                </a:solidFill>
                <a:highlight>
                  <a:srgbClr val="FFFFFF"/>
                </a:highlight>
              </a:rPr>
              <a:t>statistics (mean and variance) computed by batch-normalization</a:t>
            </a:r>
            <a:endParaRPr sz="1700">
              <a:solidFill>
                <a:srgbClr val="4B4545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525" y="3140125"/>
            <a:ext cx="641985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2000"/>
            <a:ext cx="9144003" cy="383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Experiments goal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Use experiments to a</a:t>
            </a:r>
            <a:r>
              <a:rPr lang="zh-CN"/>
              <a:t>nswer these questions: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Is the accuracy loss similar to fp32 training?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Did it take effect on a wide range of models and tasks?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Can we reduce memory usage, and increase throughput.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Evaluation setup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/>
              <a:t>Baseline(FP32) :</a:t>
            </a:r>
            <a:r>
              <a:rPr lang="zh-C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Storage &amp; A</a:t>
            </a:r>
            <a:r>
              <a:rPr lang="zh-CN"/>
              <a:t>rithmetic all</a:t>
            </a:r>
            <a:r>
              <a:rPr lang="zh-CN"/>
              <a:t> in FP32.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hardware : Maxwell or Pascal GPU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CN"/>
              <a:t>Mixed Precision training method(MP) :</a:t>
            </a:r>
            <a:r>
              <a:rPr lang="zh-C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Storage &amp; Arithmetic : FP16 + </a:t>
            </a:r>
            <a:r>
              <a:rPr lang="zh-CN" sz="1400"/>
              <a:t>FP32</a:t>
            </a:r>
            <a:r>
              <a:rPr lang="zh-CN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Loss-scaling is used for some applications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hardware : Volta V100(first GPU has tensor cores supporting FP16 )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test on multiple network architectures and applications, verify that mixed-precision algorithms do not introduce a loss of precision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lang="zh-CN" sz="2650">
                <a:solidFill>
                  <a:schemeClr val="dk2"/>
                </a:solidFill>
              </a:rPr>
              <a:t>classification task</a:t>
            </a:r>
            <a:endParaRPr sz="2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CNN-based model for ILSVRC classification task</a:t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00" y="1950226"/>
            <a:ext cx="8267197" cy="224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2"/>
                </a:solidFill>
              </a:rPr>
              <a:t>detection tasks</a:t>
            </a:r>
            <a:r>
              <a:rPr lang="zh-CN" sz="2400"/>
              <a:t> </a:t>
            </a:r>
            <a:endParaRPr sz="2400"/>
          </a:p>
        </p:txBody>
      </p:sp>
      <p:sp>
        <p:nvSpPr>
          <p:cNvPr id="178" name="Google Shape;178;p30"/>
          <p:cNvSpPr txBox="1"/>
          <p:nvPr>
            <p:ph idx="1" type="body"/>
          </p:nvPr>
        </p:nvSpPr>
        <p:spPr>
          <a:xfrm>
            <a:off x="311700" y="1129125"/>
            <a:ext cx="85206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 CNN-based model on object detection tasks</a:t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50" y="1968175"/>
            <a:ext cx="8520598" cy="1789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2"/>
                </a:solidFill>
              </a:rPr>
              <a:t>Speech recognition task</a:t>
            </a:r>
            <a:endParaRPr sz="2400"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575" y="1913374"/>
            <a:ext cx="8009027" cy="16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803050" y="3787625"/>
            <a:ext cx="592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 : big &amp; complex model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9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I</a:t>
            </a:r>
            <a:r>
              <a:rPr lang="zh-CN"/>
              <a:t>ncreasingly large training data sets and increasingly complex models.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593" y="2443305"/>
            <a:ext cx="2892745" cy="1484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00" y="2258839"/>
            <a:ext cx="1989966" cy="1847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058" y="2147825"/>
            <a:ext cx="1762391" cy="2069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 flipH="1" rot="10800000">
            <a:off x="2500885" y="3310942"/>
            <a:ext cx="420600" cy="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14"/>
          <p:cNvCxnSpPr/>
          <p:nvPr/>
        </p:nvCxnSpPr>
        <p:spPr>
          <a:xfrm flipH="1" rot="10800000">
            <a:off x="6072456" y="3302988"/>
            <a:ext cx="420600" cy="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" name="Google Shape;67;p14"/>
          <p:cNvSpPr txBox="1"/>
          <p:nvPr/>
        </p:nvSpPr>
        <p:spPr>
          <a:xfrm>
            <a:off x="853988" y="4105925"/>
            <a:ext cx="1057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11M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043088" y="4105925"/>
            <a:ext cx="1057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67M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914338" y="4234300"/>
            <a:ext cx="10578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116</a:t>
            </a:r>
            <a:r>
              <a:rPr lang="zh-CN" sz="1800">
                <a:solidFill>
                  <a:schemeClr val="dk2"/>
                </a:solidFill>
              </a:rPr>
              <a:t>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lang="zh-CN" sz="2650">
                <a:solidFill>
                  <a:schemeClr val="dk2"/>
                </a:solidFill>
              </a:rPr>
              <a:t>language translation tasks:</a:t>
            </a:r>
            <a:endParaRPr sz="265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 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75" y="1152475"/>
            <a:ext cx="8703826" cy="381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2672"/>
              <a:buFont typeface="Arial"/>
              <a:buNone/>
            </a:pPr>
            <a:r>
              <a:rPr lang="zh-CN" sz="2577">
                <a:solidFill>
                  <a:schemeClr val="dk2"/>
                </a:solidFill>
              </a:rPr>
              <a:t>language model</a:t>
            </a:r>
            <a:endParaRPr sz="3577"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7216700" y="2302050"/>
            <a:ext cx="1873800" cy="22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6375"/>
            <a:ext cx="6910148" cy="37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Strengths and weaknesses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strengths : 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Well-motivated problem: now widely used.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perform great : no accuracy loss, fit to modern architecture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easy-to-use: no </a:t>
            </a:r>
            <a:r>
              <a:rPr lang="zh-CN"/>
              <a:t>customization</a:t>
            </a:r>
            <a:r>
              <a:rPr lang="zh-CN"/>
              <a:t> to different models.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/>
              <a:t>weakness : </a:t>
            </a:r>
            <a:endParaRPr b="1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evaluation missing:  no results about memory consumption &amp; compute throughput.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maybe hard to choose scaling factor : overflow &amp; underflow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Future Directions</a:t>
            </a:r>
            <a:endParaRPr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Automating loss-scaling factor selection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Lower Precision Formats : 8bit, 4bit, …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Generalize it to new models.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Attention based model: </a:t>
            </a:r>
            <a:r>
              <a:rPr lang="zh-CN"/>
              <a:t>memory bottleneck are the model states.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The assumption that activation is the </a:t>
            </a:r>
            <a:r>
              <a:rPr lang="zh-CN"/>
              <a:t>memory</a:t>
            </a:r>
            <a:r>
              <a:rPr lang="zh-CN"/>
              <a:t> bottleneck doesn’t hold.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311700" y="72950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zh-CN" sz="4500"/>
              <a:t>Any questions?</a:t>
            </a:r>
            <a:endParaRPr sz="4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Motivation: memory and compute pressure 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Memory and compute pressure when facing larger models.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-6814" l="0" r="-9217" t="0"/>
          <a:stretch/>
        </p:blipFill>
        <p:spPr>
          <a:xfrm>
            <a:off x="471125" y="1694425"/>
            <a:ext cx="5739075" cy="30702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953250" y="1927300"/>
            <a:ext cx="241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a training process would take 2 weeks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688">
                <a:solidFill>
                  <a:schemeClr val="dk2"/>
                </a:solidFill>
              </a:rPr>
              <a:t>Reduce precision is a key contributor for performance</a:t>
            </a:r>
            <a:endParaRPr sz="2688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77800"/>
            <a:ext cx="2172300" cy="3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25" y="1177800"/>
            <a:ext cx="8039624" cy="375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Existing works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Approach: f</a:t>
            </a:r>
            <a:r>
              <a:rPr lang="zh-CN"/>
              <a:t>ewer bits to improve performance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reduced precision :  Courbariaux et al. (2015), . Gupta et al. (2015)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quantization : . He et al. (2016c) , Ott et al. (2016)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Limitation: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Non-trivial loss of accuracy.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Lacks generality to other models.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CN"/>
              <a:t>Not clear whether their results hold for larger networks needed for larger datasets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Require tuning hyper-parameters(such as layer width).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Limited use of fp16.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CN"/>
              <a:t>The gradients are unmodified using single precision.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goal of this paper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Offer a mixed precision training method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Keep the </a:t>
            </a:r>
            <a:r>
              <a:rPr lang="zh-CN"/>
              <a:t>model accuracy same as single precision training.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Can be applied to a wide range of models without requiring modifications.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Reduces memory usage, and increases throughput.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Background: FP16 &amp; FP32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18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Tradeoff between accuracy and compute throughput.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31796" l="0" r="7140" t="0"/>
          <a:stretch/>
        </p:blipFill>
        <p:spPr>
          <a:xfrm>
            <a:off x="311700" y="1729125"/>
            <a:ext cx="7683025" cy="27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6516975" y="1650175"/>
            <a:ext cx="193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Background : Loss of Significance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0927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1540050" y="3019500"/>
            <a:ext cx="5646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Reason : </a:t>
            </a:r>
            <a:r>
              <a:rPr lang="zh-CN" sz="1800">
                <a:solidFill>
                  <a:schemeClr val="dk2"/>
                </a:solidFill>
              </a:rPr>
              <a:t>the large gap in their magnitudes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If                                          then no loss.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threshold :  FP16 is ~10^3    FP32 is ~10^7.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325" y="3518100"/>
            <a:ext cx="247868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500" y="1174975"/>
            <a:ext cx="3967400" cy="17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Key</a:t>
            </a:r>
            <a:r>
              <a:rPr lang="zh-CN"/>
              <a:t> designs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“Master” weights in fp32 : imprecise weight updates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loss-scaling : Gradient underflow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zh-CN"/>
              <a:t>Accumulate to fp32 : Reductions overflow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